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356" autoAdjust="0"/>
  </p:normalViewPr>
  <p:slideViewPr>
    <p:cSldViewPr snapToGrid="0">
      <p:cViewPr>
        <p:scale>
          <a:sx n="75" d="100"/>
          <a:sy n="75" d="100"/>
        </p:scale>
        <p:origin x="1812" y="91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807719-8A63-4401-AF59-3AEC7771817B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E102E4-EFDE-4BA1-BE3B-E390E2623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41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 Seconds.</a:t>
            </a:r>
          </a:p>
          <a:p>
            <a:endParaRPr lang="en-US" dirty="0"/>
          </a:p>
          <a:p>
            <a:r>
              <a:rPr lang="en-US" dirty="0"/>
              <a:t>Hello everyone, my name is Colin Kirby, and I’ll be breaking down the paper </a:t>
            </a:r>
            <a:r>
              <a:rPr lang="en-US" b="1" dirty="0"/>
              <a:t>Zeus: Understanding &amp; Optimizing GPU Energy Consumption of DNN Training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E102E4-EFDE-4BA1-BE3B-E390E2623F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69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 Seconds.</a:t>
            </a:r>
          </a:p>
          <a:p>
            <a:endParaRPr lang="en-US" b="0" dirty="0"/>
          </a:p>
          <a:p>
            <a:r>
              <a:rPr lang="en-US" b="0" dirty="0"/>
              <a:t>So getting into the Problem ZEUS approaches. </a:t>
            </a:r>
          </a:p>
          <a:p>
            <a:endParaRPr lang="en-US" b="0" dirty="0"/>
          </a:p>
          <a:p>
            <a:r>
              <a:rPr lang="en-US" b="0" dirty="0"/>
              <a:t>First, with deep learning growth: as modern applications like vision and natural language processing models continue to scale the computation demands grow respectively, and thus the energy required grows at an extreme rate.</a:t>
            </a:r>
          </a:p>
          <a:p>
            <a:endParaRPr lang="en-US" b="0" dirty="0"/>
          </a:p>
          <a:p>
            <a:r>
              <a:rPr lang="en-US" b="0" dirty="0"/>
              <a:t>Also, considering the huge power demand with an example like the training GPT-3 alone could consume the electricity a U.S. household would use in a century.</a:t>
            </a:r>
          </a:p>
          <a:p>
            <a:endParaRPr lang="en-US" b="0" dirty="0"/>
          </a:p>
          <a:p>
            <a:r>
              <a:rPr lang="en-US" b="0" dirty="0"/>
              <a:t>Furthermore, frequent re-training compounds the issue, with some companies refreshing models every hour. </a:t>
            </a:r>
          </a:p>
          <a:p>
            <a:endParaRPr lang="en-US" b="0" dirty="0"/>
          </a:p>
          <a:p>
            <a:r>
              <a:rPr lang="en-US" b="0" dirty="0"/>
              <a:t>Finally, the cost and environmental toll of these practices continues to rising, making current approaches very unsustainable.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E102E4-EFDE-4BA1-BE3B-E390E2623F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96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643248-B390-2034-BF28-62384E90D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A05D85-6217-62E8-2DCA-4FC5A206B5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7FBC2C-B9FB-22D2-03EC-1EE1ED9F85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25 Seconds.</a:t>
            </a:r>
          </a:p>
          <a:p>
            <a:endParaRPr lang="en-US" dirty="0"/>
          </a:p>
          <a:p>
            <a:r>
              <a:rPr lang="en-US" b="0" dirty="0"/>
              <a:t>Getting into an overview of Zeus. </a:t>
            </a:r>
          </a:p>
          <a:p>
            <a:endParaRPr lang="en-US" dirty="0"/>
          </a:p>
          <a:p>
            <a:r>
              <a:rPr lang="en-US" dirty="0"/>
              <a:t>It automatically adjusts the batch size and power limit to reduce energy use (ETA) while still meeting target performance thus aiding in striking a balance between ETA and TTA.</a:t>
            </a:r>
          </a:p>
          <a:p>
            <a:endParaRPr lang="en-US" b="0" dirty="0"/>
          </a:p>
          <a:p>
            <a:r>
              <a:rPr lang="en-US" b="0" dirty="0"/>
              <a:t>The framework uses two key methods: </a:t>
            </a:r>
          </a:p>
          <a:p>
            <a:endParaRPr lang="en-US" b="0" dirty="0"/>
          </a:p>
          <a:p>
            <a:r>
              <a:rPr lang="en-US" b="0" dirty="0"/>
              <a:t>Zeus uses online exploration to pick the best batch size despite training randomness, and just-in-time profiling to set the ideal GPU power limit with minimal overhead.</a:t>
            </a:r>
          </a:p>
          <a:p>
            <a:endParaRPr lang="en-US" b="0" dirty="0"/>
          </a:p>
          <a:p>
            <a:r>
              <a:rPr lang="en-US" b="0" dirty="0"/>
              <a:t>Together, they let Zeus adapt on the fly and save a lot of energy without sacrificing accuracy.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20ABA-F408-437E-2EBF-B8EFE29D48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E102E4-EFDE-4BA1-BE3B-E390E2623F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589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1345F-96E1-EB06-6DD7-FDD59CA8F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8A51E8-2F36-5AD4-C7A4-24A6C0943D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F5453C-81C4-7656-422B-51D0FF4D30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30 Seconds.</a:t>
            </a:r>
          </a:p>
          <a:p>
            <a:endParaRPr lang="en-US" dirty="0"/>
          </a:p>
          <a:p>
            <a:r>
              <a:rPr lang="en-US" b="0" dirty="0"/>
              <a:t>Zeus has shown some impressive outcomes. </a:t>
            </a:r>
          </a:p>
          <a:p>
            <a:endParaRPr lang="en-US" b="0" dirty="0"/>
          </a:p>
          <a:p>
            <a:r>
              <a:rPr lang="en-US" b="0" dirty="0"/>
              <a:t>First, energy savings can reach up to 75% by fine-tuning batch size and power limit. </a:t>
            </a:r>
          </a:p>
          <a:p>
            <a:endParaRPr lang="en-US" b="0" dirty="0"/>
          </a:p>
          <a:p>
            <a:r>
              <a:rPr lang="en-US" b="0" dirty="0"/>
              <a:t>Also the time savings can be as high as 60% faster than the default settings—especially for models that are not optimized for efficiency. </a:t>
            </a:r>
          </a:p>
          <a:p>
            <a:endParaRPr lang="en-US" b="0" dirty="0"/>
          </a:p>
          <a:p>
            <a:r>
              <a:rPr lang="en-US" b="0" dirty="0"/>
              <a:t>Zeus will help maintain or surpass the target accuracy for various workloads, all while lowering operational costs and reducing carbon footprints.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009602-859E-3241-C474-A11029CA1E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E102E4-EFDE-4BA1-BE3B-E390E2623FE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230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7F31E-EA35-FB89-D0FA-D0A7CEA25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A07E8C-33AD-E4D5-1105-E4BE0FFD9D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27227D-D50E-2E2A-C1AB-8AE0E03EA8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40 Seconds.</a:t>
            </a:r>
          </a:p>
          <a:p>
            <a:endParaRPr lang="en-US" dirty="0"/>
          </a:p>
          <a:p>
            <a:r>
              <a:rPr lang="en-US" dirty="0"/>
              <a:t>Zeus has some clear strengths. </a:t>
            </a:r>
          </a:p>
          <a:p>
            <a:endParaRPr lang="en-US" dirty="0"/>
          </a:p>
          <a:p>
            <a:r>
              <a:rPr lang="en-US" dirty="0"/>
              <a:t>First, no hardware changes—it works on existing GPU setups with minimal overhead. </a:t>
            </a:r>
          </a:p>
          <a:p>
            <a:endParaRPr lang="en-US" dirty="0"/>
          </a:p>
          <a:p>
            <a:r>
              <a:rPr lang="en-US" dirty="0"/>
              <a:t>Second, it’s fully online, adjusting settings on the fly, so there’s no heavy offline profiling. </a:t>
            </a:r>
          </a:p>
          <a:p>
            <a:endParaRPr lang="en-US" dirty="0"/>
          </a:p>
          <a:p>
            <a:r>
              <a:rPr lang="en-US" dirty="0"/>
              <a:t>Third, it really shines on recurring jobs, learning patterns over time for bigger gains.</a:t>
            </a:r>
          </a:p>
          <a:p>
            <a:endParaRPr lang="en-US" dirty="0"/>
          </a:p>
          <a:p>
            <a:r>
              <a:rPr lang="en-US" dirty="0"/>
              <a:t>However for limitations, it’s less suited to one-off jobs that don’t recur often, and so far it’s been demonstrated primarily on single-GPU or single-node clusters.</a:t>
            </a:r>
          </a:p>
          <a:p>
            <a:endParaRPr lang="en-US" dirty="0"/>
          </a:p>
          <a:p>
            <a:r>
              <a:rPr lang="en-US" dirty="0"/>
              <a:t>Looking ahead, the big future direction is scaling beyond single node— potentially applying Zeus to multi-node GPU cluster.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E8B3F-8650-1168-7B3E-170A6B4BE0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E102E4-EFDE-4BA1-BE3B-E390E2623F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39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54460-3ECC-D565-25E1-A418EA20C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8BCC60-1C19-27E9-0BF7-2CFDD1736C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06DBF4-9943-B597-B895-BA4B041BBF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40 Seconds.</a:t>
            </a:r>
          </a:p>
          <a:p>
            <a:endParaRPr lang="en-US" dirty="0"/>
          </a:p>
          <a:p>
            <a:r>
              <a:rPr lang="en-US" dirty="0"/>
              <a:t>To wrap up, Zeus can cut GPU energy usage by up to 75% with minimal overhead—no hardware mods required. </a:t>
            </a:r>
          </a:p>
          <a:p>
            <a:endParaRPr lang="en-US" dirty="0"/>
          </a:p>
          <a:p>
            <a:r>
              <a:rPr lang="en-US" dirty="0"/>
              <a:t>It also preserves accuracy at the same level as default training. </a:t>
            </a:r>
          </a:p>
          <a:p>
            <a:endParaRPr lang="en-US" dirty="0"/>
          </a:p>
          <a:p>
            <a:r>
              <a:rPr lang="en-US" dirty="0"/>
              <a:t>Looking ahead, there’s room to scale Zeus beyond a single node, possibly incorporating multi-GPU clusters and broader DNN workloads.</a:t>
            </a:r>
          </a:p>
          <a:p>
            <a:endParaRPr lang="en-US" dirty="0"/>
          </a:p>
          <a:p>
            <a:r>
              <a:rPr lang="en-US" dirty="0"/>
              <a:t> Overall, it’s a powerful step toward more energy-efficient deep learning.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FD25CA-8206-EE9E-8F35-03F12DE4F2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E102E4-EFDE-4BA1-BE3B-E390E2623FE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89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Monday, March 24,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42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46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820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March 24,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March 24,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u-2un20wGCs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sv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639B6-4FC0-7ADC-FC01-FC3B00C846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3872" y="1213749"/>
            <a:ext cx="8698381" cy="1465605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HW #3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E260EE-5F64-3AC4-F23C-6345AB724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20264" y="3953774"/>
            <a:ext cx="8281989" cy="629332"/>
          </a:xfrm>
        </p:spPr>
        <p:txBody>
          <a:bodyPr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Jie You , Jae-Won Chung, </a:t>
            </a:r>
            <a:r>
              <a:rPr lang="en-US" sz="28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Mosharaf</a:t>
            </a: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Chowdhury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2982A07-A927-5644-27DA-42F3A9634FE8}"/>
              </a:ext>
            </a:extLst>
          </p:cNvPr>
          <p:cNvSpPr txBox="1">
            <a:spLocks/>
          </p:cNvSpPr>
          <p:nvPr/>
        </p:nvSpPr>
        <p:spPr>
          <a:xfrm>
            <a:off x="3203873" y="2411969"/>
            <a:ext cx="8698381" cy="1465605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Zeus : Understanding &amp; Optimizing GPU Energy Consumption of DNN Training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167F538-3E7A-2CBF-B80C-F0E99FFF2138}"/>
              </a:ext>
            </a:extLst>
          </p:cNvPr>
          <p:cNvCxnSpPr>
            <a:cxnSpLocks/>
          </p:cNvCxnSpPr>
          <p:nvPr/>
        </p:nvCxnSpPr>
        <p:spPr>
          <a:xfrm>
            <a:off x="4963572" y="2161642"/>
            <a:ext cx="484894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12E9F5-4073-ADB2-2F32-13EA29A661DF}"/>
              </a:ext>
            </a:extLst>
          </p:cNvPr>
          <p:cNvCxnSpPr>
            <a:cxnSpLocks/>
          </p:cNvCxnSpPr>
          <p:nvPr/>
        </p:nvCxnSpPr>
        <p:spPr>
          <a:xfrm>
            <a:off x="4963572" y="3719509"/>
            <a:ext cx="484894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4E2614F-9FFC-B2DA-E495-C50556109321}"/>
              </a:ext>
            </a:extLst>
          </p:cNvPr>
          <p:cNvCxnSpPr>
            <a:cxnSpLocks/>
          </p:cNvCxnSpPr>
          <p:nvPr/>
        </p:nvCxnSpPr>
        <p:spPr>
          <a:xfrm>
            <a:off x="4963572" y="4583109"/>
            <a:ext cx="484894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EF278117-6874-1B70-812E-E7580331F013}"/>
              </a:ext>
            </a:extLst>
          </p:cNvPr>
          <p:cNvSpPr txBox="1">
            <a:spLocks/>
          </p:cNvSpPr>
          <p:nvPr/>
        </p:nvSpPr>
        <p:spPr>
          <a:xfrm>
            <a:off x="3412067" y="4775353"/>
            <a:ext cx="8281989" cy="62933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4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Presented by : Colin Kirby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F689FBD-E21A-41FE-2DCE-8874DE644273}"/>
              </a:ext>
            </a:extLst>
          </p:cNvPr>
          <p:cNvCxnSpPr>
            <a:cxnSpLocks/>
          </p:cNvCxnSpPr>
          <p:nvPr/>
        </p:nvCxnSpPr>
        <p:spPr>
          <a:xfrm>
            <a:off x="4963572" y="5404685"/>
            <a:ext cx="484894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D8DAA544-6D8A-ECF6-1E7B-46EB18E46A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33" name="Graphic 32" descr="Presentation with media with solid fill">
            <a:extLst>
              <a:ext uri="{FF2B5EF4-FFF2-40B4-BE49-F238E27FC236}">
                <a16:creationId xmlns:a16="http://schemas.microsoft.com/office/drawing/2014/main" id="{C8A7C6BD-DE8C-A4CF-8A29-DF0FBFC6B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4133" y="1971842"/>
            <a:ext cx="1767654" cy="176765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697AF1FF-2DD3-3503-A7D3-BEC17588A729}"/>
              </a:ext>
            </a:extLst>
          </p:cNvPr>
          <p:cNvSpPr txBox="1"/>
          <p:nvPr/>
        </p:nvSpPr>
        <p:spPr>
          <a:xfrm>
            <a:off x="182591" y="3577133"/>
            <a:ext cx="34376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Self-Recorded Vid Link : </a:t>
            </a:r>
          </a:p>
          <a:p>
            <a:pPr algn="ctr"/>
            <a:r>
              <a:rPr lang="en-US" dirty="0">
                <a:latin typeface="+mj-lt"/>
                <a:hlinkClick r:id="rId8"/>
              </a:rPr>
              <a:t>https://youtu.be/u-2un20wGCs</a:t>
            </a:r>
            <a:endParaRPr lang="en-US" dirty="0">
              <a:latin typeface="+mj-lt"/>
            </a:endParaRPr>
          </a:p>
          <a:p>
            <a:pPr algn="ctr"/>
            <a:endParaRPr lang="en-US" dirty="0">
              <a:latin typeface="+mj-lt"/>
            </a:endParaRPr>
          </a:p>
          <a:p>
            <a:pPr algn="ctr"/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9013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96"/>
    </mc:Choice>
    <mc:Fallback>
      <p:transition spd="slow" advTm="9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DD68D-49E3-6677-FE87-D0E0CEC2E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568325"/>
          </a:xfrm>
        </p:spPr>
        <p:txBody>
          <a:bodyPr>
            <a:normAutofit/>
          </a:bodyPr>
          <a:lstStyle/>
          <a:p>
            <a:r>
              <a:rPr lang="en-US" sz="4000" b="1" dirty="0"/>
              <a:t>The Problem </a:t>
            </a:r>
            <a:r>
              <a:rPr lang="en-US" sz="4000" dirty="0"/>
              <a:t>: Escalating GPU Energy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4C2B0-ACDD-B6DC-5DDC-7B4FC6F34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536" y="1439187"/>
            <a:ext cx="11092925" cy="5069189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Deep Learning Growth :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Modern apps (vision, NLP, etc.) rely on ever-larger models, driving up computation demands. (Paper p.119, Introduction; Slides #2–3)</a:t>
            </a:r>
          </a:p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Huge Power Demand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 Training GPT-3 can consume as much electricity as a U.S. household uses in 100+ years. (Paper p.119, citing GPT-3’s 1,287 MWh usage; Slides #3)</a:t>
            </a:r>
          </a:p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Frequent Re-Training :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Some companies retrain models every hour, compounding total energy cost. (Paper p.119, noting production clusters retrain periodically; Slide #3)</a:t>
            </a:r>
          </a:p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Costs &amp; Environment :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Rising energy bills and increased carbon footprint make current practices unsustainable. (Paper p.119, Introduction; Slide #3)</a:t>
            </a: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1BCF227B-D8A0-9F1F-971C-B7DE570E64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6594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12"/>
    </mc:Choice>
    <mc:Fallback>
      <p:transition spd="slow" advTm="34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5AF34-687E-B7DC-2F7A-90691730A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9653D-9DB4-A682-9A30-71A5B52DF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568325"/>
          </a:xfrm>
        </p:spPr>
        <p:txBody>
          <a:bodyPr>
            <a:normAutofit/>
          </a:bodyPr>
          <a:lstStyle/>
          <a:p>
            <a:r>
              <a:rPr lang="en-US" sz="4000" b="1" dirty="0"/>
              <a:t>Zeus Framework Overview</a:t>
            </a:r>
            <a:endParaRPr lang="en-US" sz="4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8FCB99-E0E7-04FE-C60B-52AB9AA6EC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9536" y="1439186"/>
                <a:ext cx="11092925" cy="5087119"/>
              </a:xfrm>
            </p:spPr>
            <p:txBody>
              <a:bodyPr>
                <a:noAutofit/>
              </a:bodyPr>
              <a:lstStyle/>
              <a:p>
                <a:pPr algn="just">
                  <a:spcBef>
                    <a:spcPts val="600"/>
                  </a:spcBef>
                </a:pPr>
                <a:r>
                  <a:rPr lang="en-US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Zeus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" panose="02040503050406030204" pitchFamily="18" charset="0"/>
                      </a:rPr>
                      <m:t>→</m:t>
                    </m:r>
                  </m:oMath>
                </a14:m>
                <a:r>
                  <a:rPr lang="en-US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 Optimizing GPU Training : </a:t>
                </a: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Dynamically tunes </a:t>
                </a:r>
                <a:r>
                  <a:rPr lang="en-US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batch size &amp; power limit </a:t>
                </a: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to lower Energy-to-Accuracy (ETA) without sacrificing performance. (Paper pp.122–123, Section 3)</a:t>
                </a:r>
              </a:p>
              <a:p>
                <a:pPr algn="just">
                  <a:spcBef>
                    <a:spcPts val="600"/>
                  </a:spcBef>
                </a:pPr>
                <a:r>
                  <a:rPr lang="en-US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ETA vs. TTA Trade-off : </a:t>
                </a: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Balances </a:t>
                </a:r>
                <a:r>
                  <a:rPr lang="en-US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energy used vs. training time </a:t>
                </a: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to reach a target accuracy (Paper pp.119, 121)</a:t>
                </a:r>
              </a:p>
              <a:p>
                <a:pPr marL="0" indent="0" algn="just">
                  <a:spcBef>
                    <a:spcPts val="600"/>
                  </a:spcBef>
                  <a:buNone/>
                </a:pPr>
                <a:r>
                  <a:rPr lang="en-US" sz="2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Core Methods : </a:t>
                </a:r>
              </a:p>
              <a:p>
                <a:pPr algn="just">
                  <a:spcBef>
                    <a:spcPts val="600"/>
                  </a:spcBef>
                </a:pPr>
                <a:r>
                  <a:rPr lang="en-US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Online Exploration (Multi-Armed Bandit) : </a:t>
                </a: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Finds the best batch size amid training randomness, adapting over time (Paper p.123–124, Section 4.3)</a:t>
                </a:r>
              </a:p>
              <a:p>
                <a:pPr algn="just">
                  <a:spcBef>
                    <a:spcPts val="600"/>
                  </a:spcBef>
                </a:pPr>
                <a:r>
                  <a:rPr lang="en-US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Just-In-Time (JIT) Profiling : </a:t>
                </a: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Identifies the optimal power limit on the fly, with minimal overhead (Paper p.123, Section 4.2)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8FCB99-E0E7-04FE-C60B-52AB9AA6EC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9536" y="1439186"/>
                <a:ext cx="11092925" cy="5087119"/>
              </a:xfrm>
              <a:blipFill>
                <a:blip r:embed="rId5"/>
                <a:stretch>
                  <a:fillRect l="-1923" t="-1677" r="-1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F228049B-E481-C0A7-63C8-87D8F50A34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06048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79"/>
    </mc:Choice>
    <mc:Fallback>
      <p:transition spd="slow" advTm="28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3D3DC-E3D1-4D63-4D93-700B7F082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B3F51-F803-4203-F883-495358BA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568325"/>
          </a:xfrm>
        </p:spPr>
        <p:txBody>
          <a:bodyPr>
            <a:normAutofit/>
          </a:bodyPr>
          <a:lstStyle/>
          <a:p>
            <a:r>
              <a:rPr lang="en-US" sz="4000" b="1" dirty="0"/>
              <a:t>Key Results &amp; Significance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753F9-6D4B-3357-00A4-323F953D1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537" y="1439186"/>
            <a:ext cx="11090274" cy="4869539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Energy Savings :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Achieves up to 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75% reduction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by choosing smarter batch size &amp; power limit (Paper pp.119, 127; Slide #25)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Time Savings : 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In some cases, up to 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60% faster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training compared to default, especially for non-throughput-optimized models (Paper p.119; Slide #25)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Practical Impact :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Maintains (or even surpasses) 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target accuracy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across diverse workloads (Paper p.127, Section 6.2)</a:t>
            </a:r>
          </a:p>
          <a:p>
            <a:pPr>
              <a:spcBef>
                <a:spcPts val="600"/>
              </a:spcBef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Lowers operational costs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and carbon footprint through higher energy efficiency (Paper pp.119–120, Introduction)</a:t>
            </a:r>
            <a:endParaRPr lang="en-US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6CB2281-88C7-D90B-D5AB-DC3D1D0485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74241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35"/>
    </mc:Choice>
    <mc:Fallback>
      <p:transition spd="slow" advTm="24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9935D-7545-EA6C-BF79-BE57485BF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31090-6CA9-7A10-FBC2-A3E36B348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595" y="583141"/>
            <a:ext cx="2903538" cy="568325"/>
          </a:xfrm>
        </p:spPr>
        <p:txBody>
          <a:bodyPr>
            <a:normAutofit/>
          </a:bodyPr>
          <a:lstStyle/>
          <a:p>
            <a:pPr algn="just"/>
            <a:r>
              <a:rPr lang="en-US" sz="4000" b="1" dirty="0"/>
              <a:t>Strengths</a:t>
            </a:r>
            <a:endParaRPr lang="en-US" sz="40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C28481F-4417-7E55-2695-F81C26356C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9536" y="1388858"/>
            <a:ext cx="5325005" cy="3722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fontAlgn="base">
              <a:spcBef>
                <a:spcPts val="600"/>
              </a:spcBef>
              <a:spcAft>
                <a:spcPts val="600"/>
              </a:spcAft>
            </a:pPr>
            <a:r>
              <a:rPr lang="en-US" altLang="en-US" sz="2200" b="1" dirty="0">
                <a:latin typeface="Cambria" panose="02040503050406030204" pitchFamily="18" charset="0"/>
                <a:ea typeface="Cambria" panose="02040503050406030204" pitchFamily="18" charset="0"/>
              </a:rPr>
              <a:t>No Hardware Changes: </a:t>
            </a:r>
            <a:r>
              <a:rPr lang="en-US" altLang="en-US" sz="2200" dirty="0">
                <a:latin typeface="Cambria" panose="02040503050406030204" pitchFamily="18" charset="0"/>
                <a:ea typeface="Cambria" panose="02040503050406030204" pitchFamily="18" charset="0"/>
              </a:rPr>
              <a:t>Works with existing GPU setups (Paper pp.119–120; Slides #27)</a:t>
            </a:r>
          </a:p>
          <a:p>
            <a:pPr algn="just" fontAlgn="base">
              <a:spcBef>
                <a:spcPts val="600"/>
              </a:spcBef>
              <a:spcAft>
                <a:spcPts val="600"/>
              </a:spcAft>
            </a:pPr>
            <a:r>
              <a:rPr lang="en-US" altLang="en-US" sz="2200" b="1" dirty="0">
                <a:latin typeface="Cambria" panose="02040503050406030204" pitchFamily="18" charset="0"/>
                <a:ea typeface="Cambria" panose="02040503050406030204" pitchFamily="18" charset="0"/>
              </a:rPr>
              <a:t>Fully Online: </a:t>
            </a:r>
            <a:r>
              <a:rPr lang="en-US" altLang="en-US" sz="2200" dirty="0">
                <a:latin typeface="Cambria" panose="02040503050406030204" pitchFamily="18" charset="0"/>
                <a:ea typeface="Cambria" panose="02040503050406030204" pitchFamily="18" charset="0"/>
              </a:rPr>
              <a:t>Low overhead, adjusts settings on the fly (Paper pp.122–123; Slide #15)</a:t>
            </a:r>
          </a:p>
          <a:p>
            <a:pPr algn="just" fontAlgn="base">
              <a:spcBef>
                <a:spcPts val="600"/>
              </a:spcBef>
              <a:spcAft>
                <a:spcPts val="600"/>
              </a:spcAft>
            </a:pPr>
            <a:r>
              <a:rPr lang="en-US" altLang="en-US" sz="2200" b="1" dirty="0">
                <a:latin typeface="Cambria" panose="02040503050406030204" pitchFamily="18" charset="0"/>
                <a:ea typeface="Cambria" panose="02040503050406030204" pitchFamily="18" charset="0"/>
              </a:rPr>
              <a:t>Recurring Jobs: </a:t>
            </a:r>
            <a:r>
              <a:rPr lang="en-US" altLang="en-US" sz="2200" dirty="0">
                <a:latin typeface="Cambria" panose="02040503050406030204" pitchFamily="18" charset="0"/>
                <a:ea typeface="Cambria" panose="02040503050406030204" pitchFamily="18" charset="0"/>
              </a:rPr>
              <a:t>Learns patterns over multiple trainings (Paper p.119; Slide #15)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FD2DBA-3215-4359-0244-74178928DAC7}"/>
              </a:ext>
            </a:extLst>
          </p:cNvPr>
          <p:cNvSpPr txBox="1">
            <a:spLocks/>
          </p:cNvSpPr>
          <p:nvPr/>
        </p:nvSpPr>
        <p:spPr>
          <a:xfrm>
            <a:off x="7526869" y="583141"/>
            <a:ext cx="3920066" cy="711199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4000" b="1" dirty="0"/>
              <a:t>Limitations</a:t>
            </a:r>
            <a:endParaRPr lang="en-US" sz="4000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F712DE3A-D200-AE3C-809D-F9D5FF06B2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6136" y="1388858"/>
            <a:ext cx="5325003" cy="2451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>
              <a:spcBef>
                <a:spcPts val="600"/>
              </a:spcBef>
              <a:spcAft>
                <a:spcPts val="600"/>
              </a:spcAft>
            </a:pPr>
            <a:r>
              <a:rPr lang="en-US" altLang="en-US" sz="2200" b="1" dirty="0">
                <a:latin typeface="Cambria" panose="02040503050406030204" pitchFamily="18" charset="0"/>
                <a:ea typeface="Cambria" panose="02040503050406030204" pitchFamily="18" charset="0"/>
              </a:rPr>
              <a:t>Recurring Scenario Needed: </a:t>
            </a:r>
            <a:r>
              <a:rPr lang="en-US" altLang="en-US" sz="2200" dirty="0">
                <a:latin typeface="Cambria" panose="02040503050406030204" pitchFamily="18" charset="0"/>
                <a:ea typeface="Cambria" panose="02040503050406030204" pitchFamily="18" charset="0"/>
              </a:rPr>
              <a:t>Improves over time; less suited for one-off jobs (Paper p.124)</a:t>
            </a:r>
          </a:p>
          <a:p>
            <a:pPr algn="just" fontAlgn="base">
              <a:spcBef>
                <a:spcPts val="600"/>
              </a:spcBef>
              <a:spcAft>
                <a:spcPts val="600"/>
              </a:spcAft>
            </a:pPr>
            <a:r>
              <a:rPr lang="en-US" altLang="en-US" sz="2200" b="1" dirty="0">
                <a:latin typeface="Cambria" panose="02040503050406030204" pitchFamily="18" charset="0"/>
                <a:ea typeface="Cambria" panose="02040503050406030204" pitchFamily="18" charset="0"/>
              </a:rPr>
              <a:t>Mostly Single-Node: </a:t>
            </a:r>
            <a:r>
              <a:rPr lang="en-US" altLang="en-US" sz="2200" dirty="0">
                <a:latin typeface="Cambria" panose="02040503050406030204" pitchFamily="18" charset="0"/>
                <a:ea typeface="Cambria" panose="02040503050406030204" pitchFamily="18" charset="0"/>
              </a:rPr>
              <a:t>Demonstrated primarily on single-GPU or single-node clusters (Paper p.129)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EB3382E-1985-3842-56E1-CA34EF6F2717}"/>
              </a:ext>
            </a:extLst>
          </p:cNvPr>
          <p:cNvSpPr txBox="1">
            <a:spLocks/>
          </p:cNvSpPr>
          <p:nvPr/>
        </p:nvSpPr>
        <p:spPr>
          <a:xfrm>
            <a:off x="3736049" y="5170477"/>
            <a:ext cx="4719900" cy="568325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4000" b="1" dirty="0"/>
              <a:t>Future Directions</a:t>
            </a:r>
            <a:endParaRPr lang="en-US" sz="40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8DC0B5-9FAF-A358-CEF2-DD4DBE0599DE}"/>
              </a:ext>
            </a:extLst>
          </p:cNvPr>
          <p:cNvSpPr txBox="1">
            <a:spLocks/>
          </p:cNvSpPr>
          <p:nvPr/>
        </p:nvSpPr>
        <p:spPr>
          <a:xfrm>
            <a:off x="1060589" y="5738802"/>
            <a:ext cx="9627904" cy="829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ctr" fontAlgn="base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2800" b="1" dirty="0">
                <a:solidFill>
                  <a:schemeClr val="tx1">
                    <a:alpha val="6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Scaling Beyond Single Node </a:t>
            </a:r>
            <a:r>
              <a:rPr lang="en-US" altLang="en-US" sz="2800" dirty="0">
                <a:solidFill>
                  <a:schemeClr val="tx1">
                    <a:alpha val="6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rPr>
              <a:t>: Extend Zeus to multi-node GPU clusters and explore broader DNN workloads, including larger or more specialized models (Paper p.131)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B2B382-5221-FA6A-24AA-24C3B5F021EF}"/>
              </a:ext>
            </a:extLst>
          </p:cNvPr>
          <p:cNvCxnSpPr>
            <a:cxnSpLocks/>
          </p:cNvCxnSpPr>
          <p:nvPr/>
        </p:nvCxnSpPr>
        <p:spPr>
          <a:xfrm flipH="1">
            <a:off x="6095999" y="1388858"/>
            <a:ext cx="1" cy="36134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678D2D36-3B0F-F68B-7075-60A68C3EA7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3493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14"/>
    </mc:Choice>
    <mc:Fallback>
      <p:transition spd="slow" advTm="37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F97DD-5B44-87FB-4FE5-F76388021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432D8-CC44-2343-396D-1844AF3BF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568325"/>
          </a:xfrm>
        </p:spPr>
        <p:txBody>
          <a:bodyPr>
            <a:normAutofit/>
          </a:bodyPr>
          <a:lstStyle/>
          <a:p>
            <a:r>
              <a:rPr lang="en-US" sz="4000" b="1" dirty="0"/>
              <a:t>Conclusion &amp; Final Thoughts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85C17-16CD-B2C8-015F-77AF08A7A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2" y="1439187"/>
            <a:ext cx="11337663" cy="486953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</a:rPr>
              <a:t>Energy Savings :</a:t>
            </a:r>
          </a:p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Significant Energy Efficiency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 Zeus reduces GPU energy consumption by up to 75% (paper: p.119, Abstract).</a:t>
            </a:r>
          </a:p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Minimal Overhead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 Works online with existing hardware—no special modifications needed (p.119 &amp; p.123).</a:t>
            </a:r>
          </a:p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Accuracy Preserved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 Reaches target metrics similarly to default training (p.127, Section 6.2).</a:t>
            </a:r>
          </a:p>
          <a:p>
            <a:pPr marL="0" indent="0">
              <a:buNone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Looking Ahead :</a:t>
            </a:r>
          </a:p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Multi-GPU &amp; Multi-Node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 Current focus is mainly single-node; the paper suggests scaling Zeus further (p.129, Section 6.6).</a:t>
            </a:r>
          </a:p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Broader Workloads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 Could be extended to additional DNN architectures and data scenarios (p.131, Conclusion/Discussion).</a:t>
            </a:r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02E3BDB8-E6EA-397A-A2DA-5FC03C3538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53762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36"/>
    </mc:Choice>
    <mc:Fallback>
      <p:transition spd="slow" advTm="31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3D Float</Template>
  <TotalTime>101</TotalTime>
  <Words>1158</Words>
  <Application>Microsoft Office PowerPoint</Application>
  <PresentationFormat>Widescreen</PresentationFormat>
  <Paragraphs>104</Paragraphs>
  <Slides>6</Slides>
  <Notes>6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Arial</vt:lpstr>
      <vt:lpstr>Cambria</vt:lpstr>
      <vt:lpstr>Cambria Math</vt:lpstr>
      <vt:lpstr>Gill Sans MT</vt:lpstr>
      <vt:lpstr>Walbaum Display</vt:lpstr>
      <vt:lpstr>3DFloatVTI</vt:lpstr>
      <vt:lpstr>HW #3</vt:lpstr>
      <vt:lpstr>The Problem : Escalating GPU Energy Usage</vt:lpstr>
      <vt:lpstr>Zeus Framework Overview</vt:lpstr>
      <vt:lpstr>Key Results &amp; Significance</vt:lpstr>
      <vt:lpstr>Strengths</vt:lpstr>
      <vt:lpstr>Conclusion &amp; Final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Colin Kirby</dc:creator>
  <cp:lastModifiedBy>Colin Kirby</cp:lastModifiedBy>
  <cp:revision>22</cp:revision>
  <dcterms:created xsi:type="dcterms:W3CDTF">2025-03-24T03:49:48Z</dcterms:created>
  <dcterms:modified xsi:type="dcterms:W3CDTF">2025-03-24T19:00:35Z</dcterms:modified>
</cp:coreProperties>
</file>

<file path=docProps/thumbnail.jpeg>
</file>